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3" r:id="rId3"/>
    <p:sldId id="309" r:id="rId4"/>
    <p:sldId id="310" r:id="rId5"/>
    <p:sldId id="313" r:id="rId6"/>
    <p:sldId id="311" r:id="rId7"/>
    <p:sldId id="312" r:id="rId8"/>
    <p:sldId id="268" r:id="rId9"/>
    <p:sldId id="275" r:id="rId10"/>
    <p:sldId id="269" r:id="rId11"/>
    <p:sldId id="270" r:id="rId12"/>
    <p:sldId id="271" r:id="rId13"/>
    <p:sldId id="272" r:id="rId14"/>
    <p:sldId id="274" r:id="rId15"/>
    <p:sldId id="277" r:id="rId16"/>
    <p:sldId id="276" r:id="rId17"/>
    <p:sldId id="278" r:id="rId18"/>
    <p:sldId id="283" r:id="rId19"/>
    <p:sldId id="314" r:id="rId20"/>
    <p:sldId id="303" r:id="rId21"/>
    <p:sldId id="304" r:id="rId22"/>
    <p:sldId id="300" r:id="rId23"/>
    <p:sldId id="315" r:id="rId24"/>
    <p:sldId id="306" r:id="rId25"/>
    <p:sldId id="316" r:id="rId26"/>
    <p:sldId id="317" r:id="rId27"/>
    <p:sldId id="3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5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91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2C76A5-1451-411E-80C3-991DC83EA7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6749D-1A08-4E91-8747-C80ABD761B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4B612-41FB-43F6-9B6D-61D8B6B3A39F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1275F-D633-477E-8803-F3B46D04F7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80237-8057-45A1-AF41-5CFD1040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18D95-37AA-4922-9A24-4B747AF4C00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0187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E7E46-776D-4AD6-8789-E27EDE0450B6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041C5-95F6-4B6C-9E41-32385443951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6914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9976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22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5364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447800" cy="365125"/>
          </a:xfrm>
        </p:spPr>
        <p:txBody>
          <a:bodyPr/>
          <a:lstStyle/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698517-A947-4859-BFA5-35ACD6A49E9B}"/>
              </a:ext>
            </a:extLst>
          </p:cNvPr>
          <p:cNvSpPr/>
          <p:nvPr userDrawn="1"/>
        </p:nvSpPr>
        <p:spPr>
          <a:xfrm>
            <a:off x="0" y="6259398"/>
            <a:ext cx="12192000" cy="598602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B232E5-8023-4CD6-8BA6-5E8E01EA3E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2220" y="6302473"/>
            <a:ext cx="1746215" cy="5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2129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407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101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3285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2576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5118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763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D68CB-AC9F-42B8-85C6-536F5C7F2D18}" type="datetimeFigureOut">
              <a:rPr lang="en-IE" smtClean="0"/>
              <a:t>13/11/2019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C8B18-A34A-4B25-A151-F901129F52C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2723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ebdata.org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://sensatu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ohannes@sensatus.io" TargetMode="External"/><Relationship Id="rId5" Type="http://schemas.openxmlformats.org/officeDocument/2006/relationships/hyperlink" Target="http://webdata.org/OpenSourceIntelligence" TargetMode="External"/><Relationship Id="rId4" Type="http://schemas.openxmlformats.org/officeDocument/2006/relationships/hyperlink" Target="http://webdata.org/ForDeveloper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" y="1734041"/>
            <a:ext cx="6897624" cy="2387600"/>
          </a:xfrm>
        </p:spPr>
        <p:txBody>
          <a:bodyPr>
            <a:noAutofit/>
          </a:bodyPr>
          <a:lstStyle/>
          <a:p>
            <a:r>
              <a:rPr lang="en-IE" sz="5000" b="1">
                <a:solidFill>
                  <a:schemeClr val="accent4"/>
                </a:solidFill>
                <a:ea typeface="+mn-ea"/>
                <a:cs typeface="+mn-cs"/>
              </a:rPr>
              <a:t>Spark and Kafka</a:t>
            </a:r>
            <a:br>
              <a:rPr lang="en-IE" sz="5000" b="1">
                <a:solidFill>
                  <a:schemeClr val="accent4"/>
                </a:solidFill>
                <a:ea typeface="+mn-ea"/>
                <a:cs typeface="+mn-cs"/>
              </a:rPr>
            </a:br>
            <a:r>
              <a:rPr lang="en-IE" sz="5000" b="1">
                <a:solidFill>
                  <a:schemeClr val="accent4"/>
                </a:solidFill>
                <a:ea typeface="+mn-ea"/>
                <a:cs typeface="+mn-cs"/>
              </a:rPr>
              <a:t>for Data Analysis and</a:t>
            </a:r>
            <a:br>
              <a:rPr lang="en-IE" sz="5000" b="1">
                <a:solidFill>
                  <a:schemeClr val="accent4"/>
                </a:solidFill>
                <a:ea typeface="+mn-ea"/>
                <a:cs typeface="+mn-cs"/>
              </a:rPr>
            </a:br>
            <a:r>
              <a:rPr lang="en-IE" sz="5000" b="1">
                <a:solidFill>
                  <a:schemeClr val="accent4"/>
                </a:solidFill>
                <a:ea typeface="+mn-ea"/>
                <a:cs typeface="+mn-cs"/>
              </a:rPr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" y="4233847"/>
            <a:ext cx="6897624" cy="1655762"/>
          </a:xfrm>
        </p:spPr>
        <p:txBody>
          <a:bodyPr/>
          <a:lstStyle/>
          <a:p>
            <a:r>
              <a:rPr lang="en-US"/>
              <a:t>Cork JUG, 2019-02-19</a:t>
            </a:r>
          </a:p>
          <a:p>
            <a:r>
              <a:rPr lang="en-US"/>
              <a:t>Johannes Ahlmann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8479-D0C6-4B71-8D54-FE85E7D68950}"/>
              </a:ext>
            </a:extLst>
          </p:cNvPr>
          <p:cNvSpPr txBox="1"/>
          <p:nvPr/>
        </p:nvSpPr>
        <p:spPr>
          <a:xfrm>
            <a:off x="3765851" y="6104583"/>
            <a:ext cx="827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200">
                <a:solidFill>
                  <a:schemeClr val="bg1">
                    <a:lumMod val="75000"/>
                  </a:schemeClr>
                </a:solidFill>
              </a:rPr>
              <a:t>Image:</a:t>
            </a:r>
            <a:br>
              <a:rPr lang="en-IE" sz="1200">
                <a:solidFill>
                  <a:schemeClr val="bg1">
                    <a:lumMod val="75000"/>
                  </a:schemeClr>
                </a:solidFill>
              </a:rPr>
            </a:br>
            <a:r>
              <a:rPr lang="en-IE" sz="1200">
                <a:solidFill>
                  <a:schemeClr val="bg1">
                    <a:lumMod val="75000"/>
                  </a:schemeClr>
                </a:solidFill>
              </a:rPr>
              <a:t>https://softwareengineeringdaily.com/wp-content/uploads/2015/08/kafka-logo-wide.png</a:t>
            </a:r>
          </a:p>
          <a:p>
            <a:pPr algn="r"/>
            <a:r>
              <a:rPr lang="en-IE" sz="1200">
                <a:solidFill>
                  <a:schemeClr val="bg1">
                    <a:lumMod val="75000"/>
                  </a:schemeClr>
                </a:solidFill>
              </a:rPr>
              <a:t>https://commons.wikimedia.org/wiki/File:Apache_Spark_logo.svg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AB7834-C72B-4C00-97C3-4AFADB906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4729" y="773027"/>
            <a:ext cx="4613526" cy="2425059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D7D9094-8706-4B58-9D99-CD31860E9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9001" y="3185784"/>
            <a:ext cx="4027138" cy="2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7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507F0-3900-44E3-89AC-6C8BA3C4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Core Concepts</a:t>
            </a:r>
            <a:endParaRPr lang="en-IE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23C34-5D0C-4063-8426-B0916C27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825240" cy="4351338"/>
          </a:xfrm>
        </p:spPr>
        <p:txBody>
          <a:bodyPr>
            <a:noAutofit/>
          </a:bodyPr>
          <a:lstStyle/>
          <a:p>
            <a:r>
              <a:rPr lang="en-US"/>
              <a:t>Producers</a:t>
            </a:r>
          </a:p>
          <a:p>
            <a:r>
              <a:rPr lang="en-US"/>
              <a:t>Consumers</a:t>
            </a:r>
          </a:p>
          <a:p>
            <a:r>
              <a:rPr lang="en-US"/>
              <a:t>Brokers</a:t>
            </a:r>
          </a:p>
          <a:p>
            <a:r>
              <a:rPr lang="en-US"/>
              <a:t>Topics</a:t>
            </a:r>
          </a:p>
          <a:p>
            <a:r>
              <a:rPr lang="en-US"/>
              <a:t>Zookeeper</a:t>
            </a:r>
          </a:p>
          <a:p>
            <a:pPr lvl="1"/>
            <a:r>
              <a:rPr lang="en-US" sz="2800"/>
              <a:t>Offsets</a:t>
            </a:r>
          </a:p>
          <a:p>
            <a:pPr lvl="1"/>
            <a:r>
              <a:rPr lang="en-US" sz="2800"/>
              <a:t>Broker Addresses</a:t>
            </a:r>
          </a:p>
          <a:p>
            <a:pPr lvl="1"/>
            <a:endParaRPr lang="en-US" sz="2800"/>
          </a:p>
          <a:p>
            <a:endParaRPr lang="en-US"/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4072DEB7-AFCD-45BC-B3A0-2ADC1980BA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9066" y="1581912"/>
            <a:ext cx="6414734" cy="3950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91C01-0C96-4EC2-A188-A9D68863731F}"/>
              </a:ext>
            </a:extLst>
          </p:cNvPr>
          <p:cNvSpPr txBox="1"/>
          <p:nvPr/>
        </p:nvSpPr>
        <p:spPr>
          <a:xfrm>
            <a:off x="131064" y="6354375"/>
            <a:ext cx="8275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Image Credit: Confluent</a:t>
            </a:r>
          </a:p>
        </p:txBody>
      </p:sp>
    </p:spTree>
    <p:extLst>
      <p:ext uri="{BB962C8B-B14F-4D97-AF65-F5344CB8AC3E}">
        <p14:creationId xmlns:p14="http://schemas.microsoft.com/office/powerpoint/2010/main" val="218232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FCB8-4CD2-4EBB-AE20-F098A079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Key Idea: Partitioned Log</a:t>
            </a:r>
            <a:endParaRPr lang="en-IE" b="1"/>
          </a:p>
        </p:txBody>
      </p:sp>
      <p:pic>
        <p:nvPicPr>
          <p:cNvPr id="4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9773801C-75D6-47A2-B853-5F72586404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5831" y="139637"/>
            <a:ext cx="5066513" cy="2864357"/>
          </a:xfrm>
          <a:prstGeom prst="rect">
            <a:avLst/>
          </a:prstGeom>
        </p:spPr>
      </p:pic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38139BE5-43D5-43D4-B914-3EAD2D3DC1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7287" y="3122866"/>
            <a:ext cx="5583602" cy="28430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5917B5-5455-460E-8516-8AEDAD53F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7631" cy="4351338"/>
          </a:xfrm>
        </p:spPr>
        <p:txBody>
          <a:bodyPr/>
          <a:lstStyle/>
          <a:p>
            <a:r>
              <a:rPr lang="en-US"/>
              <a:t>Very fast, due to zero copy I/O and batching</a:t>
            </a:r>
          </a:p>
          <a:p>
            <a:r>
              <a:rPr lang="en-US"/>
              <a:t>Uses sendfile and OS buffer cache</a:t>
            </a:r>
          </a:p>
          <a:p>
            <a:r>
              <a:rPr lang="en-US"/>
              <a:t>Sequential writes to FS</a:t>
            </a:r>
          </a:p>
          <a:p>
            <a:r>
              <a:rPr lang="en-US"/>
              <a:t>Order guaranteed within partition</a:t>
            </a:r>
          </a:p>
          <a:p>
            <a:r>
              <a:rPr lang="en-US"/>
              <a:t>Scaling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DDB27-B255-4B9F-8499-31B73598BB5D}"/>
              </a:ext>
            </a:extLst>
          </p:cNvPr>
          <p:cNvSpPr txBox="1"/>
          <p:nvPr/>
        </p:nvSpPr>
        <p:spPr>
          <a:xfrm>
            <a:off x="131064" y="6354375"/>
            <a:ext cx="8275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Image Credit: Confluent</a:t>
            </a:r>
          </a:p>
        </p:txBody>
      </p:sp>
    </p:spTree>
    <p:extLst>
      <p:ext uri="{BB962C8B-B14F-4D97-AF65-F5344CB8AC3E}">
        <p14:creationId xmlns:p14="http://schemas.microsoft.com/office/powerpoint/2010/main" val="53784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FCB8-4CD2-4EBB-AE20-F098A079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Logs &amp; PubSub</a:t>
            </a:r>
            <a:endParaRPr lang="en-IE" b="1"/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236A7E2-23C6-4AC1-94F2-9D115E5453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0127" y="50160"/>
            <a:ext cx="3988413" cy="28151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35E31A-691B-4A6A-AA55-CC8DAE681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7631" cy="4351338"/>
          </a:xfrm>
        </p:spPr>
        <p:txBody>
          <a:bodyPr/>
          <a:lstStyle/>
          <a:p>
            <a:r>
              <a:rPr lang="en-US"/>
              <a:t>Consumers can be transient</a:t>
            </a:r>
          </a:p>
          <a:p>
            <a:r>
              <a:rPr lang="en-US"/>
              <a:t>Consumer Groups</a:t>
            </a:r>
            <a:endParaRPr lang="en-IE"/>
          </a:p>
          <a:p>
            <a:r>
              <a:rPr lang="en-IE"/>
              <a:t>Delivery Semantics</a:t>
            </a:r>
          </a:p>
          <a:p>
            <a:pPr lvl="1"/>
            <a:r>
              <a:rPr lang="en-IE"/>
              <a:t>at least once (default)</a:t>
            </a:r>
          </a:p>
          <a:p>
            <a:pPr lvl="1"/>
            <a:r>
              <a:rPr lang="en-IE"/>
              <a:t>at most once</a:t>
            </a:r>
          </a:p>
          <a:p>
            <a:pPr lvl="1"/>
            <a:r>
              <a:rPr lang="en-IE"/>
              <a:t>exactly once</a:t>
            </a:r>
          </a:p>
          <a:p>
            <a:r>
              <a:rPr lang="en-US"/>
              <a:t>Retention Policy</a:t>
            </a:r>
          </a:p>
          <a:p>
            <a:r>
              <a:rPr lang="en-US"/>
              <a:t>Reprocessing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5DC1C-8642-4866-AE51-C3CB24C088B5}"/>
              </a:ext>
            </a:extLst>
          </p:cNvPr>
          <p:cNvSpPr txBox="1"/>
          <p:nvPr/>
        </p:nvSpPr>
        <p:spPr>
          <a:xfrm>
            <a:off x="131064" y="6354375"/>
            <a:ext cx="8275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Image Credit: Confluent</a:t>
            </a:r>
          </a:p>
        </p:txBody>
      </p:sp>
      <p:pic>
        <p:nvPicPr>
          <p:cNvPr id="10" name="Picture 9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282D40A7-D04B-47ED-BEC9-EBFF6E4D2D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8584" y="3277630"/>
            <a:ext cx="4289956" cy="26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0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FCB8-4CD2-4EBB-AE20-F098A079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Partitions &amp; Replication</a:t>
            </a:r>
            <a:endParaRPr lang="en-IE" b="1"/>
          </a:p>
        </p:txBody>
      </p:sp>
      <p:pic>
        <p:nvPicPr>
          <p:cNvPr id="4" name="Picture 3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64FA9CD3-4C84-4109-8A76-C7B1FEB6E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544" y="1436645"/>
            <a:ext cx="6198794" cy="463970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3672E5-AF50-4502-8A23-B304F14F2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352" cy="4351338"/>
          </a:xfrm>
        </p:spPr>
        <p:txBody>
          <a:bodyPr/>
          <a:lstStyle/>
          <a:p>
            <a:r>
              <a:rPr lang="en-US"/>
              <a:t>Partitions configurable</a:t>
            </a:r>
          </a:p>
          <a:p>
            <a:r>
              <a:rPr lang="en-US"/>
              <a:t>Partition allocation</a:t>
            </a:r>
          </a:p>
          <a:p>
            <a:pPr lvl="1"/>
            <a:r>
              <a:rPr lang="en-US"/>
              <a:t>round-robin</a:t>
            </a:r>
          </a:p>
          <a:p>
            <a:pPr lvl="1"/>
            <a:r>
              <a:rPr lang="en-US"/>
              <a:t>semantic partition by key</a:t>
            </a:r>
          </a:p>
          <a:p>
            <a:r>
              <a:rPr lang="en-US"/>
              <a:t>Replication</a:t>
            </a:r>
          </a:p>
          <a:p>
            <a:pPr lvl="1"/>
            <a:r>
              <a:rPr lang="en-US"/>
              <a:t>optional</a:t>
            </a:r>
          </a:p>
          <a:p>
            <a:pPr lvl="1"/>
            <a:r>
              <a:rPr lang="en-US"/>
              <a:t>1 leader, 0 or more followers</a:t>
            </a:r>
          </a:p>
          <a:p>
            <a:pPr lvl="1"/>
            <a:r>
              <a:rPr lang="en-US"/>
              <a:t>sync or async</a:t>
            </a:r>
          </a:p>
          <a:p>
            <a:pPr lvl="1"/>
            <a:r>
              <a:rPr lang="en-US"/>
              <a:t>flush delay configurable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F0D2C-BA4B-4714-898C-ACB951E23B50}"/>
              </a:ext>
            </a:extLst>
          </p:cNvPr>
          <p:cNvSpPr txBox="1"/>
          <p:nvPr/>
        </p:nvSpPr>
        <p:spPr>
          <a:xfrm>
            <a:off x="131064" y="6354375"/>
            <a:ext cx="8275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Image Credit: Confluent</a:t>
            </a:r>
          </a:p>
        </p:txBody>
      </p:sp>
    </p:spTree>
    <p:extLst>
      <p:ext uri="{BB962C8B-B14F-4D97-AF65-F5344CB8AC3E}">
        <p14:creationId xmlns:p14="http://schemas.microsoft.com/office/powerpoint/2010/main" val="8194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FCB8-4CD2-4EBB-AE20-F098A079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Kafka Connect</a:t>
            </a:r>
            <a:endParaRPr lang="en-IE" b="1"/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3D51989-DDCE-491F-83EA-702769545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90" t="21973" r="7096" b="5336"/>
          <a:stretch/>
        </p:blipFill>
        <p:spPr>
          <a:xfrm>
            <a:off x="2331720" y="1367400"/>
            <a:ext cx="7132320" cy="444324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B6ECBE-46A0-404C-BFD1-B543A56DA6E2}"/>
              </a:ext>
            </a:extLst>
          </p:cNvPr>
          <p:cNvSpPr txBox="1"/>
          <p:nvPr/>
        </p:nvSpPr>
        <p:spPr>
          <a:xfrm>
            <a:off x="131064" y="6354375"/>
            <a:ext cx="8275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Image Credit: Confluent</a:t>
            </a:r>
          </a:p>
        </p:txBody>
      </p:sp>
    </p:spTree>
    <p:extLst>
      <p:ext uri="{BB962C8B-B14F-4D97-AF65-F5344CB8AC3E}">
        <p14:creationId xmlns:p14="http://schemas.microsoft.com/office/powerpoint/2010/main" val="254283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1C22-ED9D-4954-89D0-410963F0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Kafka Streams</a:t>
            </a:r>
            <a:endParaRPr lang="en-IE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691DE-1612-44E8-95D6-30B2661EEAA6}"/>
              </a:ext>
            </a:extLst>
          </p:cNvPr>
          <p:cNvSpPr txBox="1"/>
          <p:nvPr/>
        </p:nvSpPr>
        <p:spPr>
          <a:xfrm>
            <a:off x="131064" y="6354375"/>
            <a:ext cx="8275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Image Credit: Confluent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2A8F22-AABD-4F2D-8F86-BE79D8EB6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1352" cy="4351338"/>
          </a:xfrm>
        </p:spPr>
        <p:txBody>
          <a:bodyPr/>
          <a:lstStyle/>
          <a:p>
            <a:r>
              <a:rPr lang="en-US"/>
              <a:t>Operations</a:t>
            </a:r>
          </a:p>
          <a:p>
            <a:pPr lvl="1"/>
            <a:r>
              <a:rPr lang="en-US"/>
              <a:t>filter</a:t>
            </a:r>
          </a:p>
          <a:p>
            <a:pPr lvl="1"/>
            <a:r>
              <a:rPr lang="en-US"/>
              <a:t>map</a:t>
            </a:r>
          </a:p>
          <a:p>
            <a:pPr lvl="1"/>
            <a:r>
              <a:rPr lang="en-US"/>
              <a:t>join</a:t>
            </a:r>
          </a:p>
          <a:p>
            <a:pPr lvl="1"/>
            <a:r>
              <a:rPr lang="en-US"/>
              <a:t>aggregate</a:t>
            </a:r>
          </a:p>
          <a:p>
            <a:r>
              <a:rPr lang="en-US"/>
              <a:t>KStream</a:t>
            </a:r>
          </a:p>
          <a:p>
            <a:r>
              <a:rPr lang="en-US"/>
              <a:t>KTable</a:t>
            </a:r>
          </a:p>
          <a:p>
            <a:pPr lvl="1"/>
            <a:r>
              <a:rPr lang="en-US"/>
              <a:t>manages local state</a:t>
            </a:r>
          </a:p>
          <a:p>
            <a:r>
              <a:rPr lang="en-US"/>
              <a:t>Windows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DE76762-7109-4D36-A2BA-C0C728D0207D}"/>
              </a:ext>
            </a:extLst>
          </p:cNvPr>
          <p:cNvSpPr/>
          <p:nvPr/>
        </p:nvSpPr>
        <p:spPr>
          <a:xfrm>
            <a:off x="2807208" y="3099816"/>
            <a:ext cx="411480" cy="8321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07A38-8EC1-40A1-9790-2FC9875D5DC7}"/>
              </a:ext>
            </a:extLst>
          </p:cNvPr>
          <p:cNvSpPr txBox="1"/>
          <p:nvPr/>
        </p:nvSpPr>
        <p:spPr>
          <a:xfrm>
            <a:off x="3291840" y="3331202"/>
            <a:ext cx="88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stateful</a:t>
            </a:r>
            <a:endParaRPr lang="en-IE"/>
          </a:p>
        </p:txBody>
      </p:sp>
      <p:pic>
        <p:nvPicPr>
          <p:cNvPr id="17" name="Picture 1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397DE32-26B2-404B-8559-BE1F51087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7720" y="1342116"/>
            <a:ext cx="7205471" cy="45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93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7DCF-81FA-4A13-82DE-68E7CDF63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Summary</a:t>
            </a:r>
            <a:endParaRPr lang="en-IE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4E0A4-A690-4937-8E41-E09E90697F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6271" y="1984406"/>
            <a:ext cx="9637943" cy="2889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9FA9FD-CD8D-4226-BBFA-2EF038D9158C}"/>
              </a:ext>
            </a:extLst>
          </p:cNvPr>
          <p:cNvSpPr txBox="1"/>
          <p:nvPr/>
        </p:nvSpPr>
        <p:spPr>
          <a:xfrm>
            <a:off x="131064" y="6354375"/>
            <a:ext cx="8275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Image Credit: Confluent</a:t>
            </a:r>
          </a:p>
        </p:txBody>
      </p:sp>
    </p:spTree>
    <p:extLst>
      <p:ext uri="{BB962C8B-B14F-4D97-AF65-F5344CB8AC3E}">
        <p14:creationId xmlns:p14="http://schemas.microsoft.com/office/powerpoint/2010/main" val="2357170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D88EEEA-6E93-4941-BE0F-54EF90BD9E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542" y="1936488"/>
            <a:ext cx="5734915" cy="29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0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927" y="274638"/>
            <a:ext cx="3806194" cy="1143000"/>
          </a:xfrm>
        </p:spPr>
        <p:txBody>
          <a:bodyPr/>
          <a:lstStyle/>
          <a:p>
            <a:pPr algn="l"/>
            <a:r>
              <a:rPr lang="en-US" b="1"/>
              <a:t>What is Apache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01" y="2248379"/>
            <a:ext cx="6158845" cy="2756155"/>
          </a:xfrm>
        </p:spPr>
        <p:txBody>
          <a:bodyPr>
            <a:noAutofit/>
          </a:bodyPr>
          <a:lstStyle/>
          <a:p>
            <a:r>
              <a:rPr lang="en-US"/>
              <a:t>Fast and general engine for large-scale data processing</a:t>
            </a:r>
          </a:p>
          <a:p>
            <a:r>
              <a:rPr lang="en-US"/>
              <a:t>Multi-stage in-memory primitives</a:t>
            </a:r>
          </a:p>
          <a:p>
            <a:r>
              <a:rPr lang="en-US"/>
              <a:t>Supports Iterative Algorithms</a:t>
            </a:r>
          </a:p>
          <a:p>
            <a:r>
              <a:rPr lang="en-US"/>
              <a:t>High-Level Abstractions</a:t>
            </a:r>
          </a:p>
          <a:p>
            <a:r>
              <a:rPr lang="en-US"/>
              <a:t>Extensible; integrated stack of libraries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122" y="182254"/>
            <a:ext cx="1946605" cy="1013417"/>
          </a:xfrm>
          <a:prstGeom prst="rect">
            <a:avLst/>
          </a:prstGeom>
        </p:spPr>
      </p:pic>
      <p:pic>
        <p:nvPicPr>
          <p:cNvPr id="7" name="Picture 6" descr="reading-cassandra-meetup-feb-2015-apache-spark-14-102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2202" y="2086591"/>
            <a:ext cx="5314899" cy="31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43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6B81-2B16-42E3-A7BB-517A663D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016"/>
            <a:ext cx="10515600" cy="1325563"/>
          </a:xfrm>
        </p:spPr>
        <p:txBody>
          <a:bodyPr/>
          <a:lstStyle/>
          <a:p>
            <a:r>
              <a:rPr lang="en-US" b="1"/>
              <a:t>Broad Data, Language Support</a:t>
            </a:r>
            <a:endParaRPr lang="en-IE" b="1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C5B56F-8CAA-4189-BAE8-5E975CB75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632" y="1300900"/>
            <a:ext cx="10038735" cy="48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5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About Me</a:t>
            </a:r>
            <a:endParaRPr lang="en-IE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2129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Johannes Ahlmann</a:t>
            </a:r>
          </a:p>
          <a:p>
            <a:r>
              <a:rPr lang="en-US">
                <a:hlinkClick r:id="rId2"/>
              </a:rPr>
              <a:t>sensatus.io</a:t>
            </a:r>
            <a:endParaRPr lang="en-US"/>
          </a:p>
          <a:p>
            <a:pPr lvl="1"/>
            <a:r>
              <a:rPr lang="en-US"/>
              <a:t>On-Prem AI Models</a:t>
            </a:r>
            <a:endParaRPr lang="en-IE"/>
          </a:p>
          <a:p>
            <a:pPr lvl="1"/>
            <a:r>
              <a:rPr lang="en-US"/>
              <a:t>Gathering and Enriching Web Data</a:t>
            </a:r>
          </a:p>
          <a:p>
            <a:pPr lvl="1"/>
            <a:r>
              <a:rPr lang="en-US"/>
              <a:t>Sales &amp; Client Intelligence</a:t>
            </a:r>
          </a:p>
          <a:p>
            <a:r>
              <a:rPr lang="en-US">
                <a:hlinkClick r:id="rId3"/>
              </a:rPr>
              <a:t>webdata.org</a:t>
            </a:r>
            <a:endParaRPr lang="en-US"/>
          </a:p>
          <a:p>
            <a:pPr lvl="1"/>
            <a:r>
              <a:rPr lang="en-US"/>
              <a:t>Share Libraries and Best Practices</a:t>
            </a:r>
          </a:p>
          <a:p>
            <a:pPr lvl="1"/>
            <a:r>
              <a:rPr lang="en-US"/>
              <a:t>Bring Data Scientists and SME Companies together</a:t>
            </a:r>
          </a:p>
          <a:p>
            <a:pPr lvl="1"/>
            <a:r>
              <a:rPr lang="en-US">
                <a:hlinkClick r:id="rId4"/>
              </a:rPr>
              <a:t>ForDevelopers</a:t>
            </a:r>
            <a:endParaRPr lang="en-US"/>
          </a:p>
          <a:p>
            <a:pPr lvl="1"/>
            <a:r>
              <a:rPr lang="en-US">
                <a:hlinkClick r:id="rId5"/>
              </a:rPr>
              <a:t>AwesomeAvailableDatasets</a:t>
            </a:r>
            <a:endParaRPr lang="en-IE"/>
          </a:p>
          <a:p>
            <a:pPr>
              <a:tabLst>
                <a:tab pos="1712913" algn="l"/>
              </a:tabLst>
            </a:pPr>
            <a:r>
              <a:rPr lang="en-US"/>
              <a:t>Contact:</a:t>
            </a:r>
            <a:br>
              <a:rPr lang="en-US"/>
            </a:br>
            <a:r>
              <a:rPr lang="en-US">
                <a:hlinkClick r:id="rId6"/>
              </a:rPr>
              <a:t>johannes@sensatus.io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536349" y="1542129"/>
            <a:ext cx="5265752" cy="1682564"/>
            <a:chOff x="3071277" y="4174534"/>
            <a:chExt cx="6952944" cy="22216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1277" y="4174534"/>
              <a:ext cx="3871428" cy="222167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895230" y="4777538"/>
              <a:ext cx="5128991" cy="1097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>
                  <a:solidFill>
                    <a:srgbClr val="007FFF"/>
                  </a:solidFill>
                  <a:latin typeface="Century Gothic" panose="020B0502020202020204" pitchFamily="34" charset="0"/>
                </a:rPr>
                <a:t>   sensatus.io</a:t>
              </a:r>
              <a:endParaRPr lang="en-IE" sz="4800">
                <a:solidFill>
                  <a:srgbClr val="007FFF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14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b="1"/>
              <a:t>Spark Example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94BE7D-CBA0-4FCA-91F1-766F9D948693}"/>
              </a:ext>
            </a:extLst>
          </p:cNvPr>
          <p:cNvGrpSpPr/>
          <p:nvPr/>
        </p:nvGrpSpPr>
        <p:grpSpPr>
          <a:xfrm>
            <a:off x="1981200" y="1254714"/>
            <a:ext cx="7924961" cy="4715679"/>
            <a:chOff x="1850635" y="1254714"/>
            <a:chExt cx="8516782" cy="5067837"/>
          </a:xfrm>
        </p:grpSpPr>
        <p:pic>
          <p:nvPicPr>
            <p:cNvPr id="6" name="Picture 5" descr="Screen Shot 2015-10-20 at 15.03.5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0635" y="1254714"/>
              <a:ext cx="8516782" cy="506783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024665" y="4218960"/>
              <a:ext cx="4193759" cy="224380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991600" y="4218960"/>
              <a:ext cx="1143000" cy="224380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31066" y="4488974"/>
              <a:ext cx="1228277" cy="224380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44026" y="4488974"/>
              <a:ext cx="1954223" cy="224380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27785" y="3148731"/>
              <a:ext cx="3845513" cy="875262"/>
            </a:xfrm>
            <a:prstGeom prst="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297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Operator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27" y="1516667"/>
            <a:ext cx="7952631" cy="46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3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333987"/>
            <a:ext cx="4572000" cy="1490472"/>
          </a:xfrm>
        </p:spPr>
        <p:txBody>
          <a:bodyPr/>
          <a:lstStyle/>
          <a:p>
            <a:r>
              <a:rPr lang="en-US" b="1"/>
              <a:t>vs.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8653"/>
            <a:ext cx="8229600" cy="1490472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r>
              <a:rPr lang="en-US"/>
              <a:t>Arbitrary operator graph</a:t>
            </a:r>
          </a:p>
          <a:p>
            <a:r>
              <a:rPr lang="en-US"/>
              <a:t>Lazy eval of lineage graph =&gt; optimization</a:t>
            </a:r>
          </a:p>
          <a:p>
            <a:r>
              <a:rPr lang="en-US"/>
              <a:t>Off-heap use of large memory</a:t>
            </a:r>
          </a:p>
          <a:p>
            <a:r>
              <a:rPr lang="en-US"/>
              <a:t>Native integration with python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627" y="186939"/>
            <a:ext cx="2481058" cy="1291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169" y="3751667"/>
            <a:ext cx="4250224" cy="2479297"/>
          </a:xfrm>
          <a:prstGeom prst="rect">
            <a:avLst/>
          </a:prstGeom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566E287-0EB5-4761-9271-7CA6BB0DD0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696" y="434340"/>
            <a:ext cx="4015116" cy="103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27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5F6C-2E37-4451-B005-F83FE354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Spark DataFrame</a:t>
            </a:r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854E6-1FB8-46B2-BF54-0A004F418F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0093" y="1690688"/>
            <a:ext cx="6745270" cy="3748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1686C-0AE6-4074-A234-413901104FC7}"/>
              </a:ext>
            </a:extLst>
          </p:cNvPr>
          <p:cNvSpPr txBox="1"/>
          <p:nvPr/>
        </p:nvSpPr>
        <p:spPr>
          <a:xfrm>
            <a:off x="838200" y="2044005"/>
            <a:ext cx="38564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Distributed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Named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Rows, Column, Schema</a:t>
            </a:r>
            <a:endParaRPr lang="en-IE" sz="2800"/>
          </a:p>
        </p:txBody>
      </p:sp>
    </p:spTree>
    <p:extLst>
      <p:ext uri="{BB962C8B-B14F-4D97-AF65-F5344CB8AC3E}">
        <p14:creationId xmlns:p14="http://schemas.microsoft.com/office/powerpoint/2010/main" val="403106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Libraries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2077284"/>
            <a:ext cx="8070962" cy="37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3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7DAE-2554-43C5-ADCA-287B4FAC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003"/>
            <a:ext cx="10515600" cy="1325563"/>
          </a:xfrm>
        </p:spPr>
        <p:txBody>
          <a:bodyPr/>
          <a:lstStyle/>
          <a:p>
            <a:r>
              <a:rPr lang="en-US" b="1"/>
              <a:t>Spark Challenges 1 / 2</a:t>
            </a:r>
            <a:endParaRPr lang="en-IE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77C0B-6C53-4222-8683-84A5FBD06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48" y="1840583"/>
            <a:ext cx="10192904" cy="31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22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7DAE-2554-43C5-ADCA-287B4FAC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723"/>
            <a:ext cx="10515600" cy="1325563"/>
          </a:xfrm>
        </p:spPr>
        <p:txBody>
          <a:bodyPr/>
          <a:lstStyle/>
          <a:p>
            <a:r>
              <a:rPr lang="en-US" b="1"/>
              <a:t>Spark Challenges 2 / 2</a:t>
            </a:r>
            <a:endParaRPr lang="en-IE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4C8C7-47B3-41AA-84FD-21275713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9528"/>
            <a:ext cx="10246937" cy="469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56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540635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Spark...</a:t>
            </a:r>
          </a:p>
          <a:p>
            <a:r>
              <a:rPr lang="en-US" sz="2400"/>
              <a:t>feels like native python, very nice API</a:t>
            </a:r>
          </a:p>
          <a:p>
            <a:r>
              <a:rPr lang="en-US" sz="2400"/>
              <a:t>adds awesome Distributed Computing and Parallel Programming capabilities to python</a:t>
            </a:r>
          </a:p>
          <a:p>
            <a:r>
              <a:rPr lang="en-US" sz="2400"/>
              <a:t>comes with batteries included (SQL, GraphX, MLLib, Streaming, etc.)</a:t>
            </a:r>
          </a:p>
          <a:p>
            <a:r>
              <a:rPr lang="en-US" sz="2400"/>
              <a:t>can be used from the start for exploratory programming</a:t>
            </a:r>
          </a:p>
        </p:txBody>
      </p:sp>
      <p:pic>
        <p:nvPicPr>
          <p:cNvPr id="4" name="Picture 3" descr="doggie-bag-resturant-400x4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9337" y="1757008"/>
            <a:ext cx="2876881" cy="287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0FD4-6E04-4957-82C0-9BC8AFEC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01"/>
            <a:ext cx="10515600" cy="1325563"/>
          </a:xfrm>
        </p:spPr>
        <p:txBody>
          <a:bodyPr/>
          <a:lstStyle/>
          <a:p>
            <a:r>
              <a:rPr lang="en-US" b="1"/>
              <a:t>Times Have Changed</a:t>
            </a:r>
            <a:endParaRPr lang="en-IE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9DE3E-D009-42E0-950D-6E41EA4BC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99809" y="5185845"/>
            <a:ext cx="5586285" cy="491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/>
              <a:t>Intel 80286</a:t>
            </a:r>
            <a:br>
              <a:rPr lang="en-US" sz="2400"/>
            </a:br>
            <a:r>
              <a:rPr lang="en-US" sz="2400"/>
              <a:t>1 core, 0.13M transistors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2932DE9-363C-4139-8C85-925A0F2D02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542" y="1319802"/>
            <a:ext cx="3321585" cy="3747055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15D56140-B461-49A2-8623-886F6C91F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42" y="1562135"/>
            <a:ext cx="3321585" cy="3262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76C7D3-007B-420F-97B4-DF724E197856}"/>
              </a:ext>
            </a:extLst>
          </p:cNvPr>
          <p:cNvSpPr txBox="1"/>
          <p:nvPr/>
        </p:nvSpPr>
        <p:spPr>
          <a:xfrm>
            <a:off x="4458402" y="5185845"/>
            <a:ext cx="3479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Intel </a:t>
            </a:r>
            <a:r>
              <a:rPr lang="en-IE" sz="2400"/>
              <a:t>i7-9900K</a:t>
            </a:r>
            <a:br>
              <a:rPr lang="en-IE" sz="2400"/>
            </a:br>
            <a:r>
              <a:rPr lang="en-IE" sz="2400"/>
              <a:t>8 cores, 3000M transistors</a:t>
            </a:r>
          </a:p>
          <a:p>
            <a:pPr algn="ctr"/>
            <a:endParaRPr lang="en-IE" sz="240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23A61F6-9267-4D1F-8E54-224AC0F23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1680" y="1319801"/>
            <a:ext cx="3002982" cy="38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9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B346-7319-499C-9865-7B250CCA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Challenges 1 / 2</a:t>
            </a:r>
            <a:endParaRPr lang="en-IE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E96E-C099-4204-9857-76DDDAB71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4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Many fantastic libraries written in C, Fortran, Python, Go</a:t>
            </a:r>
          </a:p>
          <a:p>
            <a:pPr marL="457200" lvl="1" indent="0">
              <a:buNone/>
            </a:pPr>
            <a:r>
              <a:rPr lang="en-US" sz="2800"/>
              <a:t>How can we leverage libraries together that are written in different languages, or for different (virtual) machines?</a:t>
            </a:r>
            <a:br>
              <a:rPr lang="en-US" sz="2800"/>
            </a:br>
            <a:endParaRPr lang="en-US" sz="2800"/>
          </a:p>
          <a:p>
            <a:pPr marL="0" indent="0">
              <a:buNone/>
            </a:pPr>
            <a:r>
              <a:rPr lang="en-US"/>
              <a:t>Multiprocessing and concurrency are hard in C, Python, etc.</a:t>
            </a:r>
          </a:p>
          <a:p>
            <a:pPr marL="457200" lvl="1" indent="0">
              <a:buNone/>
            </a:pPr>
            <a:r>
              <a:rPr lang="en-US" sz="2800"/>
              <a:t>How can we leverage compute of multiple cores per machine,</a:t>
            </a:r>
            <a:br>
              <a:rPr lang="en-US" sz="2800"/>
            </a:br>
            <a:r>
              <a:rPr lang="en-US" sz="2800"/>
              <a:t>let alone multiple machines</a:t>
            </a:r>
            <a:br>
              <a:rPr lang="en-US" sz="2800"/>
            </a:br>
            <a:endParaRPr lang="en-US" sz="2800"/>
          </a:p>
          <a:p>
            <a:pPr marL="0" indent="0">
              <a:buNone/>
            </a:pPr>
            <a:r>
              <a:rPr lang="en-US"/>
              <a:t>Distributed computing is hard</a:t>
            </a:r>
          </a:p>
          <a:p>
            <a:pPr marL="457200" lvl="1" indent="0">
              <a:buNone/>
            </a:pPr>
            <a:r>
              <a:rPr lang="en-US" sz="2800"/>
              <a:t>How can we monitor/ manage/ debug/ reason about it?</a:t>
            </a:r>
            <a:endParaRPr lang="en-IE" sz="2800"/>
          </a:p>
        </p:txBody>
      </p:sp>
    </p:spTree>
    <p:extLst>
      <p:ext uri="{BB962C8B-B14F-4D97-AF65-F5344CB8AC3E}">
        <p14:creationId xmlns:p14="http://schemas.microsoft.com/office/powerpoint/2010/main" val="316377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C9E72-5A6C-4BC5-9BBE-A48FFE73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Challenges 2 / 2</a:t>
            </a:r>
            <a:endParaRPr lang="en-IE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2C361-7003-441B-937A-2FCEEDD51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/>
              <a:t>Data Locality</a:t>
            </a:r>
          </a:p>
          <a:p>
            <a:r>
              <a:rPr lang="en-US" sz="3600"/>
              <a:t>Load Balancing</a:t>
            </a:r>
          </a:p>
          <a:p>
            <a:r>
              <a:rPr lang="en-US" sz="3600"/>
              <a:t>Scaling</a:t>
            </a:r>
            <a:endParaRPr lang="en-IE" sz="3600"/>
          </a:p>
          <a:p>
            <a:r>
              <a:rPr lang="en-US" sz="3600"/>
              <a:t>State Persistence</a:t>
            </a:r>
          </a:p>
          <a:p>
            <a:pPr lvl="1"/>
            <a:r>
              <a:rPr lang="en-US" sz="3600"/>
              <a:t>Start/ Stop</a:t>
            </a:r>
          </a:p>
          <a:p>
            <a:pPr lvl="1"/>
            <a:r>
              <a:rPr lang="en-US" sz="3600"/>
              <a:t>Error Recovery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F307AED1-1F27-45D7-A67C-3F9969A97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6718" y="1825625"/>
            <a:ext cx="6400800" cy="31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9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0D9F-4D92-4A56-958D-6403A978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475"/>
            <a:ext cx="10515600" cy="1325563"/>
          </a:xfrm>
        </p:spPr>
        <p:txBody>
          <a:bodyPr/>
          <a:lstStyle/>
          <a:p>
            <a:r>
              <a:rPr lang="en-US" b="1"/>
              <a:t>JVM Frameworks to the Rescue</a:t>
            </a:r>
            <a:endParaRPr lang="en-IE" b="1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B90F547-07E4-4A97-B976-B4251A28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3924" y="1460741"/>
            <a:ext cx="3017921" cy="1586343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C9A31B6-3D69-4F19-A481-D8D4125957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633" y="3033682"/>
            <a:ext cx="2494502" cy="1298389"/>
          </a:xfrm>
          <a:prstGeom prst="rect">
            <a:avLst/>
          </a:prstGeom>
        </p:spPr>
      </p:pic>
      <p:pic>
        <p:nvPicPr>
          <p:cNvPr id="9" name="Picture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F0CABC5F-705A-4437-9FD6-9ED1A7CDAD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114" y="1811831"/>
            <a:ext cx="3413761" cy="884164"/>
          </a:xfrm>
          <a:prstGeom prst="rect">
            <a:avLst/>
          </a:prstGeom>
        </p:spPr>
      </p:pic>
      <p:pic>
        <p:nvPicPr>
          <p:cNvPr id="1026" name="Picture 2" descr="Image result for apache storm logo">
            <a:extLst>
              <a:ext uri="{FF2B5EF4-FFF2-40B4-BE49-F238E27FC236}">
                <a16:creationId xmlns:a16="http://schemas.microsoft.com/office/drawing/2014/main" id="{CE5004B6-0BDF-4F7F-9AEF-C7A450C5B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5534" y="3113206"/>
            <a:ext cx="3413761" cy="113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33E434-BA4D-4168-90E7-6883F53193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761" y="4506333"/>
            <a:ext cx="3183047" cy="1347410"/>
          </a:xfrm>
          <a:prstGeom prst="rect">
            <a:avLst/>
          </a:prstGeom>
        </p:spPr>
      </p:pic>
      <p:pic>
        <p:nvPicPr>
          <p:cNvPr id="1028" name="Picture 4" descr="Image result for apache samza logo">
            <a:extLst>
              <a:ext uri="{FF2B5EF4-FFF2-40B4-BE49-F238E27FC236}">
                <a16:creationId xmlns:a16="http://schemas.microsoft.com/office/drawing/2014/main" id="{0143F0DB-CAD0-4749-A9B2-25EB9042F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246" b="18960"/>
          <a:stretch/>
        </p:blipFill>
        <p:spPr bwMode="auto">
          <a:xfrm>
            <a:off x="6817886" y="4669902"/>
            <a:ext cx="3810000" cy="102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29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862C73-53FD-4889-BD62-00319180B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509" y="1608447"/>
            <a:ext cx="6926981" cy="364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5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D88A-0C72-4CC4-9962-45BC9167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Background: Queues &amp; PubSub</a:t>
            </a:r>
            <a:endParaRPr lang="en-IE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D2A4-989F-4088-B944-6AADCB3F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104"/>
            <a:ext cx="4309872" cy="4351338"/>
          </a:xfrm>
        </p:spPr>
        <p:txBody>
          <a:bodyPr>
            <a:noAutofit/>
          </a:bodyPr>
          <a:lstStyle/>
          <a:p>
            <a:r>
              <a:rPr lang="en-US"/>
              <a:t>PubSub</a:t>
            </a:r>
          </a:p>
          <a:p>
            <a:pPr lvl="1"/>
            <a:r>
              <a:rPr lang="en-US" sz="2800"/>
              <a:t>multiple subscribers</a:t>
            </a:r>
          </a:p>
          <a:p>
            <a:pPr lvl="1"/>
            <a:r>
              <a:rPr lang="en-US" sz="2800"/>
              <a:t>no scaling</a:t>
            </a:r>
            <a:br>
              <a:rPr lang="en-US" sz="2800"/>
            </a:br>
            <a:endParaRPr lang="en-US" sz="2800"/>
          </a:p>
          <a:p>
            <a:r>
              <a:rPr lang="en-US"/>
              <a:t>Queues</a:t>
            </a:r>
          </a:p>
          <a:p>
            <a:pPr lvl="1"/>
            <a:r>
              <a:rPr lang="en-US" sz="2800"/>
              <a:t>multiple consumers</a:t>
            </a:r>
          </a:p>
          <a:p>
            <a:pPr lvl="1"/>
            <a:r>
              <a:rPr lang="en-US" sz="2800"/>
              <a:t>single-subscriber</a:t>
            </a:r>
          </a:p>
          <a:p>
            <a:pPr lvl="1"/>
            <a:r>
              <a:rPr lang="en-US" sz="2800"/>
              <a:t>scaling, load balancing</a:t>
            </a:r>
            <a:br>
              <a:rPr lang="en-US" sz="2800"/>
            </a:br>
            <a:endParaRPr lang="en-US" sz="28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79C45F-2429-431D-A863-1961659B0B6C}"/>
              </a:ext>
            </a:extLst>
          </p:cNvPr>
          <p:cNvSpPr txBox="1">
            <a:spLocks/>
          </p:cNvSpPr>
          <p:nvPr/>
        </p:nvSpPr>
        <p:spPr>
          <a:xfrm>
            <a:off x="5763768" y="1825625"/>
            <a:ext cx="4044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/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A48D03D-E364-454E-9114-73008ECC5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499" y="3689161"/>
            <a:ext cx="5958893" cy="2252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F085E3-9BA6-4A58-9632-E570FA8A1B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9305" y="768096"/>
            <a:ext cx="4309879" cy="24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6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D88A-0C72-4CC4-9962-45BC9167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A high-throughput distributed messaging system</a:t>
            </a:r>
            <a:endParaRPr lang="en-IE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D2A4-989F-4088-B944-6AADCB3F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259"/>
            <a:ext cx="4044696" cy="4351338"/>
          </a:xfrm>
        </p:spPr>
        <p:txBody>
          <a:bodyPr>
            <a:normAutofit/>
          </a:bodyPr>
          <a:lstStyle/>
          <a:p>
            <a:r>
              <a:rPr lang="en-US" sz="2200"/>
              <a:t>Decouples Data Pipelines</a:t>
            </a:r>
          </a:p>
          <a:p>
            <a:r>
              <a:rPr lang="en-US" sz="2200"/>
              <a:t>Scalable &amp; Fault-Tolerant</a:t>
            </a:r>
          </a:p>
          <a:p>
            <a:r>
              <a:rPr lang="en-US" sz="2200"/>
              <a:t>Kafka Functionalities</a:t>
            </a:r>
          </a:p>
          <a:p>
            <a:pPr lvl="1"/>
            <a:r>
              <a:rPr lang="en-US" sz="2200"/>
              <a:t>Messaging</a:t>
            </a:r>
          </a:p>
          <a:p>
            <a:pPr lvl="1"/>
            <a:r>
              <a:rPr lang="en-US" sz="2200"/>
              <a:t>Processing</a:t>
            </a:r>
          </a:p>
          <a:p>
            <a:pPr lvl="1"/>
            <a:r>
              <a:rPr lang="en-US" sz="2200"/>
              <a:t>Storing</a:t>
            </a:r>
          </a:p>
          <a:p>
            <a:r>
              <a:rPr lang="en-US" sz="2200"/>
              <a:t>Performance (&gt;100k/s)</a:t>
            </a:r>
          </a:p>
          <a:p>
            <a:pPr lvl="1"/>
            <a:r>
              <a:rPr lang="en-US" sz="2200"/>
              <a:t>Batching</a:t>
            </a:r>
          </a:p>
          <a:p>
            <a:pPr lvl="1"/>
            <a:r>
              <a:rPr lang="en-US" sz="2200"/>
              <a:t>Zero Copy I/O</a:t>
            </a:r>
          </a:p>
          <a:p>
            <a:pPr lvl="1"/>
            <a:r>
              <a:rPr lang="en-US" sz="2200"/>
              <a:t>Leverages OS Cache</a:t>
            </a:r>
          </a:p>
          <a:p>
            <a:r>
              <a:rPr lang="en-US" sz="2200"/>
              <a:t>Durability</a:t>
            </a:r>
            <a:endParaRPr lang="en-IE" sz="22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79C45F-2429-431D-A863-1961659B0B6C}"/>
              </a:ext>
            </a:extLst>
          </p:cNvPr>
          <p:cNvSpPr txBox="1">
            <a:spLocks/>
          </p:cNvSpPr>
          <p:nvPr/>
        </p:nvSpPr>
        <p:spPr>
          <a:xfrm>
            <a:off x="5763768" y="1825625"/>
            <a:ext cx="4044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E"/>
          </a:p>
        </p:txBody>
      </p:sp>
      <p:pic>
        <p:nvPicPr>
          <p:cNvPr id="6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B7EAD280-C158-4CD7-BDE0-847732DA0F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768" y="1825625"/>
            <a:ext cx="5737878" cy="3448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7CC3C6-0729-401D-BCA8-C5B1FE648F48}"/>
              </a:ext>
            </a:extLst>
          </p:cNvPr>
          <p:cNvSpPr txBox="1"/>
          <p:nvPr/>
        </p:nvSpPr>
        <p:spPr>
          <a:xfrm>
            <a:off x="131064" y="6354375"/>
            <a:ext cx="8275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Image Credit: Confluent</a:t>
            </a:r>
          </a:p>
        </p:txBody>
      </p:sp>
    </p:spTree>
    <p:extLst>
      <p:ext uri="{BB962C8B-B14F-4D97-AF65-F5344CB8AC3E}">
        <p14:creationId xmlns:p14="http://schemas.microsoft.com/office/powerpoint/2010/main" val="2677920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</TotalTime>
  <Words>544</Words>
  <Application>Microsoft Office PowerPoint</Application>
  <PresentationFormat>Widescreen</PresentationFormat>
  <Paragraphs>141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Office Theme</vt:lpstr>
      <vt:lpstr>Spark and Kafka for Data Analysis and Machine Learning</vt:lpstr>
      <vt:lpstr>About Me</vt:lpstr>
      <vt:lpstr>Times Have Changed</vt:lpstr>
      <vt:lpstr>Challenges 1 / 2</vt:lpstr>
      <vt:lpstr>Challenges 2 / 2</vt:lpstr>
      <vt:lpstr>JVM Frameworks to the Rescue</vt:lpstr>
      <vt:lpstr>PowerPoint Presentation</vt:lpstr>
      <vt:lpstr>Background: Queues &amp; PubSub</vt:lpstr>
      <vt:lpstr>A high-throughput distributed messaging system</vt:lpstr>
      <vt:lpstr>Core Concepts</vt:lpstr>
      <vt:lpstr>Key Idea: Partitioned Log</vt:lpstr>
      <vt:lpstr>Logs &amp; PubSub</vt:lpstr>
      <vt:lpstr>Partitions &amp; Replication</vt:lpstr>
      <vt:lpstr>Kafka Connect</vt:lpstr>
      <vt:lpstr>Kafka Streams</vt:lpstr>
      <vt:lpstr>Summary</vt:lpstr>
      <vt:lpstr>PowerPoint Presentation</vt:lpstr>
      <vt:lpstr>What is Apache</vt:lpstr>
      <vt:lpstr>Broad Data, Language Support</vt:lpstr>
      <vt:lpstr>Spark Example</vt:lpstr>
      <vt:lpstr>Operator Graph</vt:lpstr>
      <vt:lpstr>vs.</vt:lpstr>
      <vt:lpstr>Spark DataFrame</vt:lpstr>
      <vt:lpstr>Integrated Libraries</vt:lpstr>
      <vt:lpstr>Spark Challenges 1 / 2</vt:lpstr>
      <vt:lpstr>Spark Challenges 2 / 2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Johannes Ahlmann</dc:creator>
  <cp:lastModifiedBy>Johannes Ahlmann</cp:lastModifiedBy>
  <cp:revision>97</cp:revision>
  <dcterms:created xsi:type="dcterms:W3CDTF">2017-05-09T11:39:58Z</dcterms:created>
  <dcterms:modified xsi:type="dcterms:W3CDTF">2019-11-13T11:35:06Z</dcterms:modified>
</cp:coreProperties>
</file>